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docProps/custom.xml" ContentType="application/vnd.openxmlformats-officedocument.custom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png" ContentType="image/png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theme/themeOverride2.xml" ContentType="application/vnd.openxmlformats-officedocument.themeOverr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7" r:id="rId1"/>
  </p:sldMasterIdLst>
  <p:sldIdLst>
    <p:sldId id="259" r:id="rId2"/>
    <p:sldId id="258" r:id="rId3"/>
    <p:sldId id="261" r:id="rId4"/>
    <p:sldId id="260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8A4D4-3488-428E-B463-1B9BBF5E91B4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1CCF-D235-4023-9BFD-EC8F7CC53F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E11A-B3C4-4DFD-88A6-3AB2B13C859A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26105-0340-4F00-AE5D-D59336728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B912D-24F0-4298-9A5E-09CE26211B80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DA157-E209-4254-9F8A-B07A2E4C12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F250F-BE4D-4BEC-B6A2-2DE505920091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178AF-7B22-45C2-9AF7-2260079F33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4B60-E71D-408E-ABE7-6D6A9E189489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4BFC7-F701-495E-BCAA-F30850D32A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FAED9-5DEA-45C5-A462-37478A964C81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2B-4322-429B-9960-01F70335E8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FBF04C-B122-4EC4-B737-2E9067EB2E73}" type="datetimeFigureOut">
              <a:rPr lang="en-US"/>
              <a:pPr>
                <a:defRPr/>
              </a:pPr>
              <a:t>5/4/11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376988"/>
            <a:ext cx="3836987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FE3C59-0A50-457B-A46A-CE5C911FA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16387" name="Rectangle 3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119063" indent="0" algn="ctr">
              <a:buFont typeface="Wingdings 2" pitchFamily="18" charset="2"/>
              <a:buNone/>
            </a:pPr>
            <a:endParaRPr lang="en-GB" smtClean="0"/>
          </a:p>
        </p:txBody>
      </p:sp>
      <p:pic>
        <p:nvPicPr>
          <p:cNvPr id="1638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88"/>
            <a:ext cx="9144000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b+w_rat_sitting_up_with_hands_outstretch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5263"/>
            <a:ext cx="2665413" cy="2568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2060575"/>
            <a:ext cx="8229600" cy="125095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4100" smtClean="0"/>
              <a:t>How did medieval people make sense of the Black Death?</a:t>
            </a:r>
            <a:endParaRPr lang="en-US" sz="4100" smtClean="0"/>
          </a:p>
        </p:txBody>
      </p:sp>
      <p:pic>
        <p:nvPicPr>
          <p:cNvPr id="15365" name="Picture 5" descr="b+w_rat_sitting_up_with_hands_outstretch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149725"/>
            <a:ext cx="2060575" cy="198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The Black Death</a:t>
            </a:r>
            <a:endParaRPr lang="en-US" smtClean="0"/>
          </a:p>
        </p:txBody>
      </p:sp>
      <p:sp>
        <p:nvSpPr>
          <p:cNvPr id="1843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179388" y="1557338"/>
            <a:ext cx="4038600" cy="2085975"/>
          </a:xfrm>
          <a:noFill/>
          <a:ln w="57150" cmpd="thinThick">
            <a:solidFill>
              <a:schemeClr val="hlink"/>
            </a:solidFill>
          </a:ln>
        </p:spPr>
        <p:txBody>
          <a:bodyPr/>
          <a:lstStyle/>
          <a:p>
            <a:r>
              <a:rPr lang="en-GB" sz="2800" smtClean="0"/>
              <a:t>Bubonic Plague</a:t>
            </a:r>
          </a:p>
          <a:p>
            <a:pPr lvl="1"/>
            <a:r>
              <a:rPr lang="en-GB" sz="2400" smtClean="0"/>
              <a:t>Carried by rats </a:t>
            </a:r>
          </a:p>
          <a:p>
            <a:pPr lvl="1"/>
            <a:r>
              <a:rPr lang="en-GB" sz="2400" smtClean="0"/>
              <a:t>Passed from rats to humans by fleas</a:t>
            </a:r>
            <a:endParaRPr lang="en-US" sz="2400" smtClean="0"/>
          </a:p>
        </p:txBody>
      </p:sp>
      <p:sp>
        <p:nvSpPr>
          <p:cNvPr id="1843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427538" y="1557338"/>
            <a:ext cx="4537075" cy="2089150"/>
          </a:xfrm>
          <a:noFill/>
          <a:ln w="57150" cmpd="thinThick">
            <a:solidFill>
              <a:schemeClr val="hlink"/>
            </a:solidFill>
          </a:ln>
        </p:spPr>
        <p:txBody>
          <a:bodyPr/>
          <a:lstStyle/>
          <a:p>
            <a:r>
              <a:rPr lang="en-GB" sz="2800" smtClean="0"/>
              <a:t>Pneumonic Plague</a:t>
            </a:r>
          </a:p>
          <a:p>
            <a:pPr lvl="1"/>
            <a:r>
              <a:rPr lang="en-GB" sz="2400" smtClean="0"/>
              <a:t>Attacks the lungs </a:t>
            </a:r>
          </a:p>
          <a:p>
            <a:pPr lvl="1"/>
            <a:r>
              <a:rPr lang="en-GB" sz="2400" smtClean="0"/>
              <a:t>Passes from human to human by germs in the air</a:t>
            </a:r>
            <a:endParaRPr lang="en-US" sz="2400" smtClean="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50825" y="3933825"/>
            <a:ext cx="8713788" cy="2705100"/>
          </a:xfrm>
          <a:prstGeom prst="rect">
            <a:avLst/>
          </a:prstGeom>
          <a:solidFill>
            <a:schemeClr val="accent1"/>
          </a:solidFill>
          <a:ln w="57150" cmpd="thinThick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Between 1348 and 1351 25 million people died in Europe.</a:t>
            </a:r>
          </a:p>
          <a:p>
            <a:pPr algn="ctr"/>
            <a:endParaRPr lang="en-GB" sz="2400" b="1">
              <a:solidFill>
                <a:schemeClr val="bg1"/>
              </a:solidFill>
            </a:endParaRPr>
          </a:p>
          <a:p>
            <a:pPr algn="ctr"/>
            <a:r>
              <a:rPr lang="en-GB" sz="2400" b="1">
                <a:solidFill>
                  <a:schemeClr val="bg1"/>
                </a:solidFill>
              </a:rPr>
              <a:t>In Britain at least 2 million people died in 1348 and 1349. </a:t>
            </a:r>
          </a:p>
          <a:p>
            <a:pPr algn="ctr"/>
            <a:r>
              <a:rPr lang="en-GB" sz="2400" b="1">
                <a:solidFill>
                  <a:schemeClr val="bg1"/>
                </a:solidFill>
              </a:rPr>
              <a:t>This was over 40% of the population! </a:t>
            </a:r>
          </a:p>
          <a:p>
            <a:pPr algn="ctr"/>
            <a:endParaRPr lang="en-GB" sz="2400" b="1">
              <a:solidFill>
                <a:schemeClr val="bg1"/>
              </a:solidFill>
            </a:endParaRPr>
          </a:p>
          <a:p>
            <a:pPr algn="ctr"/>
            <a:r>
              <a:rPr lang="en-GB" sz="2400" b="1">
                <a:solidFill>
                  <a:schemeClr val="bg1"/>
                </a:solidFill>
              </a:rPr>
              <a:t>In London the death rate was even higher – about half of the population of the city died, almost 50,000 people.</a:t>
            </a:r>
            <a:endParaRPr lang="en-US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24300" y="333375"/>
            <a:ext cx="4968875" cy="935038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A terrible death…</a:t>
            </a:r>
            <a:endParaRPr lang="en-US" smtClean="0"/>
          </a:p>
        </p:txBody>
      </p:sp>
      <p:pic>
        <p:nvPicPr>
          <p:cNvPr id="17418" name="Picture 10" descr="death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708275"/>
            <a:ext cx="3303587" cy="1527175"/>
          </a:xfrm>
          <a:prstGeom prst="rect">
            <a:avLst/>
          </a:prstGeom>
          <a:noFill/>
        </p:spPr>
      </p:pic>
      <p:pic>
        <p:nvPicPr>
          <p:cNvPr id="17419" name="Picture 11" descr="death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765175"/>
            <a:ext cx="3448050" cy="1593850"/>
          </a:xfrm>
          <a:prstGeom prst="rect">
            <a:avLst/>
          </a:prstGeom>
          <a:noFill/>
        </p:spPr>
      </p:pic>
      <p:pic>
        <p:nvPicPr>
          <p:cNvPr id="17420" name="Picture 12" descr="death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2205038"/>
            <a:ext cx="3365500" cy="1431925"/>
          </a:xfrm>
          <a:prstGeom prst="rect">
            <a:avLst/>
          </a:prstGeom>
          <a:noFill/>
        </p:spPr>
      </p:pic>
      <p:pic>
        <p:nvPicPr>
          <p:cNvPr id="17421" name="Picture 13" descr="death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4724400"/>
            <a:ext cx="3709988" cy="1822450"/>
          </a:xfrm>
          <a:prstGeom prst="rect">
            <a:avLst/>
          </a:prstGeom>
          <a:noFill/>
        </p:spPr>
      </p:pic>
      <p:pic>
        <p:nvPicPr>
          <p:cNvPr id="17422" name="Picture 14" descr="death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868863"/>
            <a:ext cx="3578225" cy="159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79388" y="152400"/>
            <a:ext cx="8785225" cy="900113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n-GB" sz="3600" smtClean="0"/>
              <a:t>Follow the Treasure Trail to discover…</a:t>
            </a:r>
            <a:endParaRPr lang="en-US" sz="3600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981075"/>
            <a:ext cx="8497887" cy="46259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GB" smtClean="0">
                <a:solidFill>
                  <a:schemeClr val="hlink"/>
                </a:solidFill>
              </a:rPr>
              <a:t>…what medieval people believed had caused the Black Death</a:t>
            </a:r>
          </a:p>
          <a:p>
            <a:pPr algn="ctr">
              <a:buFont typeface="Wingdings 2" pitchFamily="18" charset="2"/>
              <a:buNone/>
            </a:pPr>
            <a:endParaRPr lang="en-GB" smtClean="0">
              <a:solidFill>
                <a:schemeClr val="hlink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GB" smtClean="0"/>
              <a:t>Using your worksheet record</a:t>
            </a:r>
          </a:p>
          <a:p>
            <a:pPr>
              <a:buFont typeface="Wingdings 2" pitchFamily="18" charset="2"/>
              <a:buNone/>
            </a:pPr>
            <a:endParaRPr lang="en-GB" smtClean="0"/>
          </a:p>
          <a:p>
            <a:r>
              <a:rPr lang="en-GB" smtClean="0"/>
              <a:t>What people did to try and prevent or cure the plague</a:t>
            </a:r>
          </a:p>
          <a:p>
            <a:r>
              <a:rPr lang="en-GB" smtClean="0"/>
              <a:t>Why they might have taken those actions</a:t>
            </a:r>
          </a:p>
          <a:p>
            <a:pPr>
              <a:buFont typeface="Wingdings 2" pitchFamily="18" charset="2"/>
              <a:buNone/>
            </a:pPr>
            <a:r>
              <a:rPr lang="en-GB" smtClean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2060575"/>
            <a:ext cx="8229600" cy="125095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4100" smtClean="0"/>
              <a:t>How did medieval people make sense of the Black Death?</a:t>
            </a:r>
            <a:endParaRPr lang="en-US" sz="4100" smtClean="0"/>
          </a:p>
        </p:txBody>
      </p:sp>
      <p:pic>
        <p:nvPicPr>
          <p:cNvPr id="22531" name="Picture 3" descr="b+w_rat_sitting_up_with_hands_outstretch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149725"/>
            <a:ext cx="2060575" cy="198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992</TotalTime>
  <Words>152</Words>
  <Application>Microsoft Macintosh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Slide 1</vt:lpstr>
      <vt:lpstr>How did medieval people make sense of the Black Death?</vt:lpstr>
      <vt:lpstr>The Black Death</vt:lpstr>
      <vt:lpstr>A terrible death…</vt:lpstr>
      <vt:lpstr>Follow the Treasure Trail to discover…</vt:lpstr>
      <vt:lpstr>How did medieval people make sense of the Black Death?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Oliver Cromwell- Hero or villain?</dc:title>
  <dc:creator>Cat &amp; Mat</dc:creator>
  <cp:lastModifiedBy>IT User</cp:lastModifiedBy>
  <cp:revision>63</cp:revision>
  <dcterms:created xsi:type="dcterms:W3CDTF">2011-05-04T10:02:17Z</dcterms:created>
  <dcterms:modified xsi:type="dcterms:W3CDTF">2011-05-04T10:03:41Z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0x010100118D72CBCCF7034F8ADE545D916D2CF3</vt:lpwstr>
  </property>
  <property fmtid="{D5CDD505-2E9C-101B-9397-08002B2CF9AE}" pid="3" name="Object Type">
    <vt:lpwstr>Powerpoint</vt:lpwstr>
  </property>
  <property fmtid="{D5CDD505-2E9C-101B-9397-08002B2CF9AE}" pid="4" name="Topic">
    <vt:lpwstr>Cromwell</vt:lpwstr>
  </property>
  <property fmtid="{D5CDD505-2E9C-101B-9397-08002B2CF9AE}" pid="5" name="Modules">
    <vt:lpwstr>1500 - 1750</vt:lpwstr>
  </property>
</Properties>
</file>